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75" r:id="rId12"/>
    <p:sldId id="289" r:id="rId13"/>
    <p:sldId id="276" r:id="rId14"/>
    <p:sldId id="258" r:id="rId15"/>
    <p:sldId id="257" r:id="rId16"/>
    <p:sldId id="277" r:id="rId17"/>
    <p:sldId id="278" r:id="rId18"/>
    <p:sldId id="290" r:id="rId19"/>
    <p:sldId id="279" r:id="rId20"/>
    <p:sldId id="269" r:id="rId21"/>
    <p:sldId id="260" r:id="rId22"/>
    <p:sldId id="259" r:id="rId23"/>
    <p:sldId id="261" r:id="rId24"/>
    <p:sldId id="263" r:id="rId25"/>
    <p:sldId id="273" r:id="rId26"/>
    <p:sldId id="262" r:id="rId27"/>
    <p:sldId id="264" r:id="rId28"/>
    <p:sldId id="267" r:id="rId29"/>
    <p:sldId id="265" r:id="rId30"/>
    <p:sldId id="266" r:id="rId31"/>
    <p:sldId id="268" r:id="rId32"/>
    <p:sldId id="271" r:id="rId33"/>
    <p:sldId id="272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902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880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184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703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30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862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96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366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3797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49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535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44D37-8209-415A-A17A-B63B322A8095}" type="datetimeFigureOut">
              <a:rPr lang="de-CH" smtClean="0"/>
              <a:t>22.04.2020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DB25E-6D6E-4AD7-899E-887DC090760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445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xkcd.com/2010/05/03/color-survey-result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lifewire.com/what-is-hsv-in-design-1078068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ewire.com/what-is-hsv-in-design-107806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slpicker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spie.org/Publications/Proceedings/Paper/10.1117/12.952730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ucl.academia.edu/DimitrisMylonas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alab.github.io/iwanthue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alumni.media.mit.edu/~wad/color/palette.htm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Color Wheel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Color </a:t>
            </a:r>
            <a:r>
              <a:rPr lang="de-CH" dirty="0" err="1"/>
              <a:t>science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4873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6733E-0E60-41C1-BA7C-631653DD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EFF7F9-D619-4697-9955-70D27331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059" y="481012"/>
            <a:ext cx="3810000" cy="58959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152F76A-19C2-4209-95F8-C3F640AB1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1" y="2115671"/>
            <a:ext cx="3359225" cy="40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8E7C4-F825-4BA3-8725-916B3DAF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RGB vs. HSV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4B507F1-6625-41C2-977B-6396B4DB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029657"/>
            <a:ext cx="92773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RGB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For the purposes of this survey, we’re working inside the </a:t>
            </a:r>
            <a:r>
              <a:rPr lang="en-US" b="1" dirty="0"/>
              <a:t>RGB</a:t>
            </a:r>
            <a:r>
              <a:rPr lang="en-US" dirty="0"/>
              <a:t> space of the average monitor, so this data is useful for picking and naming </a:t>
            </a:r>
            <a:r>
              <a:rPr lang="en-US" b="1" dirty="0"/>
              <a:t>screen colors. </a:t>
            </a:r>
            <a:r>
              <a:rPr lang="en-US" dirty="0"/>
              <a:t>And really, if you’re reading this blog, odds are you probably—like me—spend more time looking at a monitor than at the outdoors anyway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de-CH" dirty="0">
                <a:hlinkClick r:id="rId2"/>
              </a:rPr>
              <a:t>https://blog.xkcd.com/2010/05/03/color-survey-results/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824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D13E7-CCB6-459B-B490-AE528FB7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HSV = HSB / HSL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528B38-E45D-41B6-807B-348AD90B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47500" lnSpcReduction="20000"/>
          </a:bodyPr>
          <a:lstStyle/>
          <a:p>
            <a:r>
              <a:rPr lang="de-CH" dirty="0"/>
              <a:t>Advantage </a:t>
            </a:r>
            <a:r>
              <a:rPr lang="de-CH" dirty="0" err="1"/>
              <a:t>over</a:t>
            </a:r>
            <a:r>
              <a:rPr lang="de-CH" dirty="0"/>
              <a:t> RGB: </a:t>
            </a:r>
            <a:r>
              <a:rPr lang="de-CH" dirty="0" err="1"/>
              <a:t>more</a:t>
            </a:r>
            <a:r>
              <a:rPr lang="de-CH" dirty="0"/>
              <a:t> intuitive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finding</a:t>
            </a:r>
            <a:r>
              <a:rPr lang="de-CH" dirty="0"/>
              <a:t> </a:t>
            </a:r>
            <a:r>
              <a:rPr lang="de-CH" dirty="0" err="1"/>
              <a:t>colors</a:t>
            </a:r>
            <a:endParaRPr lang="de-CH" dirty="0"/>
          </a:p>
          <a:p>
            <a:r>
              <a:rPr lang="de-CH" dirty="0"/>
              <a:t>HSV = </a:t>
            </a:r>
            <a:r>
              <a:rPr lang="de-CH" dirty="0" err="1"/>
              <a:t>hue</a:t>
            </a:r>
            <a:r>
              <a:rPr lang="de-CH" dirty="0"/>
              <a:t>, </a:t>
            </a:r>
            <a:r>
              <a:rPr lang="de-CH" dirty="0" err="1"/>
              <a:t>saturation</a:t>
            </a:r>
            <a:r>
              <a:rPr lang="de-CH" dirty="0"/>
              <a:t>, </a:t>
            </a:r>
            <a:r>
              <a:rPr lang="de-CH" dirty="0" err="1"/>
              <a:t>value</a:t>
            </a:r>
            <a:r>
              <a:rPr lang="de-CH" dirty="0"/>
              <a:t> </a:t>
            </a:r>
          </a:p>
          <a:p>
            <a:r>
              <a:rPr lang="de-CH" dirty="0"/>
              <a:t>HSL = </a:t>
            </a:r>
            <a:r>
              <a:rPr lang="de-CH" dirty="0" err="1"/>
              <a:t>hue</a:t>
            </a:r>
            <a:r>
              <a:rPr lang="de-CH" dirty="0"/>
              <a:t>, </a:t>
            </a:r>
            <a:r>
              <a:rPr lang="de-CH" dirty="0" err="1"/>
              <a:t>saturation</a:t>
            </a:r>
            <a:r>
              <a:rPr lang="de-CH" dirty="0"/>
              <a:t>, </a:t>
            </a:r>
            <a:r>
              <a:rPr lang="de-CH" dirty="0" err="1"/>
              <a:t>lightness</a:t>
            </a:r>
            <a:r>
              <a:rPr lang="de-CH" dirty="0"/>
              <a:t> </a:t>
            </a:r>
          </a:p>
          <a:p>
            <a:r>
              <a:rPr lang="de-CH" dirty="0" err="1"/>
              <a:t>Hue</a:t>
            </a:r>
            <a:r>
              <a:rPr lang="de-CH" dirty="0"/>
              <a:t> (</a:t>
            </a:r>
            <a:r>
              <a:rPr lang="de-CH" dirty="0" err="1"/>
              <a:t>color</a:t>
            </a:r>
            <a:r>
              <a:rPr lang="de-CH" dirty="0"/>
              <a:t>):</a:t>
            </a:r>
          </a:p>
          <a:p>
            <a:pPr lvl="1"/>
            <a:r>
              <a:rPr lang="de-CH" dirty="0"/>
              <a:t>Color </a:t>
            </a:r>
            <a:r>
              <a:rPr lang="de-CH" dirty="0" err="1"/>
              <a:t>wheel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Domain = [0, 360°] in </a:t>
            </a:r>
            <a:r>
              <a:rPr lang="de-CH" dirty="0" err="1"/>
              <a:t>degree</a:t>
            </a:r>
            <a:r>
              <a:rPr lang="de-CH" dirty="0"/>
              <a:t> </a:t>
            </a:r>
            <a:r>
              <a:rPr lang="de-CH" dirty="0" err="1"/>
              <a:t>angles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To </a:t>
            </a:r>
            <a:r>
              <a:rPr lang="de-CH" dirty="0" err="1"/>
              <a:t>categorize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intervals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basic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</a:p>
          <a:p>
            <a:r>
              <a:rPr lang="de-CH" dirty="0"/>
              <a:t>Saturation:</a:t>
            </a:r>
          </a:p>
          <a:p>
            <a:pPr lvl="1"/>
            <a:r>
              <a:rPr lang="de-CH" dirty="0"/>
              <a:t>Domain = [0, 100] in </a:t>
            </a:r>
            <a:r>
              <a:rPr lang="de-CH" dirty="0" err="1"/>
              <a:t>percent</a:t>
            </a:r>
            <a:r>
              <a:rPr lang="de-CH" dirty="0"/>
              <a:t>, </a:t>
            </a:r>
            <a:r>
              <a:rPr lang="de-CH" dirty="0" err="1"/>
              <a:t>where</a:t>
            </a:r>
            <a:r>
              <a:rPr lang="de-CH" dirty="0"/>
              <a:t> 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 and 100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pure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pPr lvl="1"/>
            <a:r>
              <a:rPr lang="de-CH" dirty="0" err="1"/>
              <a:t>Adding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 </a:t>
            </a:r>
            <a:r>
              <a:rPr lang="de-CH" dirty="0" err="1"/>
              <a:t>desaturates</a:t>
            </a:r>
            <a:r>
              <a:rPr lang="de-CH" dirty="0"/>
              <a:t> (</a:t>
            </a:r>
            <a:r>
              <a:rPr lang="de-CH" dirty="0" err="1"/>
              <a:t>achromatic</a:t>
            </a:r>
            <a:r>
              <a:rPr lang="de-CH" dirty="0"/>
              <a:t> = </a:t>
            </a:r>
            <a:r>
              <a:rPr lang="de-CH" dirty="0" err="1"/>
              <a:t>colorless</a:t>
            </a:r>
            <a:r>
              <a:rPr lang="de-CH" dirty="0"/>
              <a:t>), </a:t>
            </a:r>
            <a:r>
              <a:rPr lang="de-CH" dirty="0" err="1"/>
              <a:t>removing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 </a:t>
            </a:r>
            <a:r>
              <a:rPr lang="de-CH" dirty="0" err="1"/>
              <a:t>saturates</a:t>
            </a:r>
            <a:r>
              <a:rPr lang="de-CH" dirty="0"/>
              <a:t> (=</a:t>
            </a:r>
            <a:r>
              <a:rPr lang="de-CH" dirty="0" err="1"/>
              <a:t>chromatic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To «tone»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</a:t>
            </a:r>
            <a:endParaRPr lang="de-CH" dirty="0"/>
          </a:p>
          <a:p>
            <a:r>
              <a:rPr lang="de-CH" dirty="0"/>
              <a:t>Value/</a:t>
            </a:r>
            <a:r>
              <a:rPr lang="de-CH" dirty="0" err="1"/>
              <a:t>brightness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Domain = [0, 100] in </a:t>
            </a:r>
            <a:r>
              <a:rPr lang="de-CH" dirty="0" err="1"/>
              <a:t>percent</a:t>
            </a:r>
            <a:r>
              <a:rPr lang="de-CH" dirty="0"/>
              <a:t>, </a:t>
            </a:r>
            <a:r>
              <a:rPr lang="de-CH" dirty="0" err="1"/>
              <a:t>where</a:t>
            </a:r>
            <a:r>
              <a:rPr lang="de-CH" dirty="0"/>
              <a:t> 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 and 100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pure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pPr lvl="1"/>
            <a:r>
              <a:rPr lang="de-CH" dirty="0" err="1"/>
              <a:t>Adding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 </a:t>
            </a:r>
            <a:r>
              <a:rPr lang="de-CH" dirty="0" err="1"/>
              <a:t>darkens</a:t>
            </a:r>
            <a:r>
              <a:rPr lang="de-CH" dirty="0"/>
              <a:t>, </a:t>
            </a:r>
            <a:r>
              <a:rPr lang="de-CH" dirty="0" err="1"/>
              <a:t>removing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 </a:t>
            </a:r>
            <a:r>
              <a:rPr lang="de-CH" dirty="0" err="1"/>
              <a:t>lightens</a:t>
            </a:r>
            <a:endParaRPr lang="de-CH" dirty="0"/>
          </a:p>
          <a:p>
            <a:pPr lvl="1"/>
            <a:r>
              <a:rPr lang="de-CH" dirty="0"/>
              <a:t>To «</a:t>
            </a:r>
            <a:r>
              <a:rPr lang="de-CH" dirty="0" err="1"/>
              <a:t>shade</a:t>
            </a:r>
            <a:r>
              <a:rPr lang="de-CH" dirty="0"/>
              <a:t>»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r>
              <a:rPr lang="de-CH" dirty="0" err="1"/>
              <a:t>Lumination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Doamin</a:t>
            </a:r>
            <a:r>
              <a:rPr lang="de-CH" dirty="0"/>
              <a:t> =[0, 100], </a:t>
            </a:r>
            <a:r>
              <a:rPr lang="de-CH" dirty="0" err="1"/>
              <a:t>where</a:t>
            </a:r>
            <a:r>
              <a:rPr lang="de-CH" dirty="0"/>
              <a:t> 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, 50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pure </a:t>
            </a:r>
            <a:r>
              <a:rPr lang="de-CH" dirty="0" err="1"/>
              <a:t>color</a:t>
            </a:r>
            <a:r>
              <a:rPr lang="de-CH" dirty="0"/>
              <a:t> (=</a:t>
            </a:r>
            <a:r>
              <a:rPr lang="de-CH" dirty="0" err="1"/>
              <a:t>value</a:t>
            </a:r>
            <a:r>
              <a:rPr lang="de-CH" dirty="0"/>
              <a:t>) and 100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white</a:t>
            </a:r>
            <a:endParaRPr lang="de-CH" dirty="0"/>
          </a:p>
          <a:p>
            <a:pPr lvl="1"/>
            <a:r>
              <a:rPr lang="de-CH" dirty="0" err="1"/>
              <a:t>Adding</a:t>
            </a:r>
            <a:r>
              <a:rPr lang="de-CH" dirty="0"/>
              <a:t> </a:t>
            </a:r>
            <a:r>
              <a:rPr lang="de-CH" dirty="0" err="1"/>
              <a:t>black</a:t>
            </a:r>
            <a:r>
              <a:rPr lang="de-CH" dirty="0"/>
              <a:t> </a:t>
            </a:r>
            <a:r>
              <a:rPr lang="de-CH" dirty="0" err="1"/>
              <a:t>darkens</a:t>
            </a:r>
            <a:r>
              <a:rPr lang="de-CH" dirty="0"/>
              <a:t>, </a:t>
            </a:r>
            <a:r>
              <a:rPr lang="de-CH" dirty="0" err="1"/>
              <a:t>adding</a:t>
            </a:r>
            <a:r>
              <a:rPr lang="de-CH" dirty="0"/>
              <a:t> </a:t>
            </a:r>
            <a:r>
              <a:rPr lang="de-CH" dirty="0" err="1"/>
              <a:t>white</a:t>
            </a:r>
            <a:r>
              <a:rPr lang="de-CH" dirty="0"/>
              <a:t> </a:t>
            </a:r>
            <a:r>
              <a:rPr lang="de-CH" dirty="0" err="1"/>
              <a:t>lightens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To «</a:t>
            </a:r>
            <a:r>
              <a:rPr lang="de-CH" dirty="0" err="1"/>
              <a:t>shade</a:t>
            </a:r>
            <a:r>
              <a:rPr lang="de-CH" dirty="0"/>
              <a:t>» and to «</a:t>
            </a:r>
            <a:r>
              <a:rPr lang="de-CH" dirty="0" err="1"/>
              <a:t>tint</a:t>
            </a:r>
            <a:r>
              <a:rPr lang="de-CH" dirty="0"/>
              <a:t>»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</a:p>
          <a:p>
            <a:pPr marL="457200" lvl="1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Pure </a:t>
            </a:r>
            <a:r>
              <a:rPr lang="de-CH" dirty="0" err="1"/>
              <a:t>hue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white</a:t>
            </a:r>
            <a:r>
              <a:rPr lang="de-CH" dirty="0"/>
              <a:t>, </a:t>
            </a:r>
            <a:r>
              <a:rPr lang="de-CH" dirty="0" err="1"/>
              <a:t>black</a:t>
            </a:r>
            <a:r>
              <a:rPr lang="de-CH" dirty="0"/>
              <a:t>, </a:t>
            </a:r>
            <a:r>
              <a:rPr lang="de-CH" dirty="0" err="1"/>
              <a:t>gray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complementary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in it.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A9E85F-5693-4EA0-8D09-1AA752350FC3}"/>
              </a:ext>
            </a:extLst>
          </p:cNvPr>
          <p:cNvSpPr/>
          <p:nvPr/>
        </p:nvSpPr>
        <p:spPr>
          <a:xfrm>
            <a:off x="7377343" y="1690688"/>
            <a:ext cx="45542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 err="1"/>
              <a:t>Hue</a:t>
            </a:r>
            <a:r>
              <a:rPr lang="de-CH" sz="1400" dirty="0"/>
              <a:t> </a:t>
            </a:r>
            <a:r>
              <a:rPr lang="de-CH" sz="1400" dirty="0" err="1"/>
              <a:t>Specification</a:t>
            </a:r>
            <a:r>
              <a:rPr lang="de-CH" sz="1400" dirty="0"/>
              <a:t>:</a:t>
            </a:r>
          </a:p>
          <a:p>
            <a:r>
              <a:rPr lang="de-CH" sz="1400" dirty="0" err="1"/>
              <a:t>Red</a:t>
            </a:r>
            <a:r>
              <a:rPr lang="de-CH" sz="1400" dirty="0"/>
              <a:t> falls </a:t>
            </a:r>
            <a:r>
              <a:rPr lang="de-CH" sz="1400" dirty="0" err="1"/>
              <a:t>between</a:t>
            </a:r>
            <a:r>
              <a:rPr lang="de-CH" sz="1400" dirty="0"/>
              <a:t> 0 and 60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Yellow falls </a:t>
            </a:r>
            <a:r>
              <a:rPr lang="de-CH" sz="1400" dirty="0" err="1"/>
              <a:t>between</a:t>
            </a:r>
            <a:r>
              <a:rPr lang="de-CH" sz="1400" dirty="0"/>
              <a:t> 61 and 120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Green falls </a:t>
            </a:r>
            <a:r>
              <a:rPr lang="de-CH" sz="1400" dirty="0" err="1"/>
              <a:t>between</a:t>
            </a:r>
            <a:r>
              <a:rPr lang="de-CH" sz="1400" dirty="0"/>
              <a:t> 121-180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Cyan falls </a:t>
            </a:r>
            <a:r>
              <a:rPr lang="de-CH" sz="1400" dirty="0" err="1"/>
              <a:t>between</a:t>
            </a:r>
            <a:r>
              <a:rPr lang="de-CH" sz="1400" dirty="0"/>
              <a:t> 181-240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Blue falls </a:t>
            </a:r>
            <a:r>
              <a:rPr lang="de-CH" sz="1400" dirty="0" err="1"/>
              <a:t>between</a:t>
            </a:r>
            <a:r>
              <a:rPr lang="de-CH" sz="1400" dirty="0"/>
              <a:t> 241-300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r>
              <a:rPr lang="de-CH" sz="1400" dirty="0"/>
              <a:t>Magenta falls </a:t>
            </a:r>
            <a:r>
              <a:rPr lang="de-CH" sz="1400" dirty="0" err="1"/>
              <a:t>between</a:t>
            </a:r>
            <a:r>
              <a:rPr lang="de-CH" sz="1400" dirty="0"/>
              <a:t> 301-360 </a:t>
            </a:r>
            <a:r>
              <a:rPr lang="de-CH" sz="1400" dirty="0" err="1"/>
              <a:t>degrees</a:t>
            </a:r>
            <a:r>
              <a:rPr lang="de-CH" sz="1400" dirty="0"/>
              <a:t>.</a:t>
            </a:r>
          </a:p>
          <a:p>
            <a:endParaRPr lang="de-CH" sz="1400" dirty="0"/>
          </a:p>
          <a:p>
            <a:r>
              <a:rPr lang="de-CH" sz="1400" dirty="0">
                <a:hlinkClick r:id="rId2"/>
              </a:rPr>
              <a:t>https://www.lifewire.com/what-is-hsv-in-design-1078068</a:t>
            </a:r>
            <a:r>
              <a:rPr lang="de-CH" sz="1400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FF026D-C4C6-473A-A6C5-336B6DEFA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84" y="4340985"/>
            <a:ext cx="3426966" cy="19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2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HSV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r>
              <a:rPr lang="de-CH" dirty="0"/>
              <a:t> in 30°-</a:t>
            </a:r>
            <a:r>
              <a:rPr lang="de-CH" dirty="0" err="1"/>
              <a:t>steps</a:t>
            </a:r>
            <a:r>
              <a:rPr lang="de-CH" dirty="0"/>
              <a:t> on </a:t>
            </a:r>
            <a:r>
              <a:rPr lang="de-CH" dirty="0" err="1"/>
              <a:t>hue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991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3908612" y="1255059"/>
            <a:ext cx="4177553" cy="4177553"/>
          </a:xfrm>
          <a:prstGeom prst="ellipse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" name="Gerader Verbinder 3"/>
          <p:cNvCxnSpPr/>
          <p:nvPr/>
        </p:nvCxnSpPr>
        <p:spPr>
          <a:xfrm>
            <a:off x="5988423" y="914400"/>
            <a:ext cx="17930" cy="5217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4"/>
          <p:cNvCxnSpPr/>
          <p:nvPr/>
        </p:nvCxnSpPr>
        <p:spPr>
          <a:xfrm>
            <a:off x="3402106" y="3343835"/>
            <a:ext cx="5172635" cy="8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V="1">
            <a:off x="4547347" y="1201270"/>
            <a:ext cx="2786902" cy="4400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/>
          <p:cNvCxnSpPr>
            <a:stCxn id="27" idx="1"/>
          </p:cNvCxnSpPr>
          <p:nvPr/>
        </p:nvCxnSpPr>
        <p:spPr>
          <a:xfrm flipH="1" flipV="1">
            <a:off x="3659843" y="2318086"/>
            <a:ext cx="4826373" cy="2156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5809130" y="6185648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0°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656730" y="370855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180°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2651312" y="3143780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90°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8792135" y="3170674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270°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048687" y="5731749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30°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888880" y="4534250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60°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2900082" y="1917976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120°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4084545" y="798803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150°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7366748" y="739353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210°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8390965" y="1997949"/>
            <a:ext cx="69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240°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8486216" y="4274983"/>
            <a:ext cx="67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300°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7126941" y="5719950"/>
            <a:ext cx="670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330°</a:t>
            </a:r>
          </a:p>
        </p:txBody>
      </p:sp>
      <p:cxnSp>
        <p:nvCxnSpPr>
          <p:cNvPr id="31" name="Gerader Verbinder 30"/>
          <p:cNvCxnSpPr/>
          <p:nvPr/>
        </p:nvCxnSpPr>
        <p:spPr>
          <a:xfrm flipH="1" flipV="1">
            <a:off x="4715436" y="1370655"/>
            <a:ext cx="2651312" cy="4177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V="1">
            <a:off x="3686734" y="2318087"/>
            <a:ext cx="4486837" cy="2111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5671857" y="6537918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/>
              <a:t>red</a:t>
            </a:r>
            <a:endParaRPr lang="de-CH" dirty="0"/>
          </a:p>
        </p:txBody>
      </p:sp>
      <p:sp>
        <p:nvSpPr>
          <p:cNvPr id="41" name="Textfeld 40"/>
          <p:cNvSpPr txBox="1"/>
          <p:nvPr/>
        </p:nvSpPr>
        <p:spPr>
          <a:xfrm>
            <a:off x="3657037" y="6185648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orange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2019020" y="4749694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yellow</a:t>
            </a:r>
            <a:endParaRPr lang="de-CH" dirty="0"/>
          </a:p>
        </p:txBody>
      </p:sp>
      <p:sp>
        <p:nvSpPr>
          <p:cNvPr id="43" name="Textfeld 42"/>
          <p:cNvSpPr txBox="1"/>
          <p:nvPr/>
        </p:nvSpPr>
        <p:spPr>
          <a:xfrm>
            <a:off x="891427" y="3143780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Green-</a:t>
            </a:r>
            <a:r>
              <a:rPr lang="de-CH" dirty="0" err="1"/>
              <a:t>yellow</a:t>
            </a:r>
            <a:endParaRPr lang="de-CH" dirty="0"/>
          </a:p>
        </p:txBody>
      </p:sp>
      <p:sp>
        <p:nvSpPr>
          <p:cNvPr id="44" name="Textfeld 43"/>
          <p:cNvSpPr txBox="1"/>
          <p:nvPr/>
        </p:nvSpPr>
        <p:spPr>
          <a:xfrm>
            <a:off x="1668832" y="1722532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Green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2991971" y="386244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Green-</a:t>
            </a:r>
            <a:r>
              <a:rPr lang="de-CH" dirty="0" err="1"/>
              <a:t>blue</a:t>
            </a:r>
            <a:endParaRPr lang="de-CH" dirty="0"/>
          </a:p>
        </p:txBody>
      </p:sp>
      <p:sp>
        <p:nvSpPr>
          <p:cNvPr id="46" name="Textfeld 45"/>
          <p:cNvSpPr txBox="1"/>
          <p:nvPr/>
        </p:nvSpPr>
        <p:spPr>
          <a:xfrm>
            <a:off x="5689786" y="32194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cyan</a:t>
            </a:r>
            <a:endParaRPr lang="de-CH" dirty="0"/>
          </a:p>
        </p:txBody>
      </p:sp>
      <p:sp>
        <p:nvSpPr>
          <p:cNvPr id="47" name="Textfeld 46"/>
          <p:cNvSpPr txBox="1"/>
          <p:nvPr/>
        </p:nvSpPr>
        <p:spPr>
          <a:xfrm>
            <a:off x="7741864" y="311045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Blue-</a:t>
            </a:r>
            <a:r>
              <a:rPr lang="de-CH" dirty="0" err="1"/>
              <a:t>yellow</a:t>
            </a:r>
            <a:endParaRPr lang="de-CH" dirty="0"/>
          </a:p>
        </p:txBody>
      </p:sp>
      <p:sp>
        <p:nvSpPr>
          <p:cNvPr id="48" name="Textfeld 47"/>
          <p:cNvSpPr txBox="1"/>
          <p:nvPr/>
        </p:nvSpPr>
        <p:spPr>
          <a:xfrm>
            <a:off x="9184341" y="1758609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blue</a:t>
            </a:r>
            <a:endParaRPr lang="de-CH" dirty="0"/>
          </a:p>
        </p:txBody>
      </p:sp>
      <p:sp>
        <p:nvSpPr>
          <p:cNvPr id="49" name="Textfeld 48"/>
          <p:cNvSpPr txBox="1"/>
          <p:nvPr/>
        </p:nvSpPr>
        <p:spPr>
          <a:xfrm>
            <a:off x="9744635" y="3186063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purple</a:t>
            </a:r>
            <a:endParaRPr lang="de-CH" dirty="0"/>
          </a:p>
        </p:txBody>
      </p:sp>
      <p:sp>
        <p:nvSpPr>
          <p:cNvPr id="50" name="Textfeld 49"/>
          <p:cNvSpPr txBox="1"/>
          <p:nvPr/>
        </p:nvSpPr>
        <p:spPr>
          <a:xfrm>
            <a:off x="9359152" y="4444240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magenta</a:t>
            </a:r>
            <a:endParaRPr lang="de-CH" dirty="0"/>
          </a:p>
        </p:txBody>
      </p:sp>
      <p:sp>
        <p:nvSpPr>
          <p:cNvPr id="51" name="Textfeld 50"/>
          <p:cNvSpPr txBox="1"/>
          <p:nvPr/>
        </p:nvSpPr>
        <p:spPr>
          <a:xfrm>
            <a:off x="7949452" y="6000982"/>
            <a:ext cx="148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Red-yellow</a:t>
            </a:r>
            <a:endParaRPr lang="de-CH" dirty="0"/>
          </a:p>
        </p:txBody>
      </p:sp>
      <p:cxnSp>
        <p:nvCxnSpPr>
          <p:cNvPr id="54" name="Gerader Verbinder 53"/>
          <p:cNvCxnSpPr>
            <a:endCxn id="2" idx="4"/>
          </p:cNvCxnSpPr>
          <p:nvPr/>
        </p:nvCxnSpPr>
        <p:spPr>
          <a:xfrm>
            <a:off x="4084545" y="2524802"/>
            <a:ext cx="1912844" cy="2907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 flipV="1">
            <a:off x="4084545" y="2466186"/>
            <a:ext cx="382120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endCxn id="2" idx="4"/>
          </p:cNvCxnSpPr>
          <p:nvPr/>
        </p:nvCxnSpPr>
        <p:spPr>
          <a:xfrm flipH="1">
            <a:off x="5997389" y="2515929"/>
            <a:ext cx="1952063" cy="2916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>
            <a:stCxn id="2" idx="0"/>
          </p:cNvCxnSpPr>
          <p:nvPr/>
        </p:nvCxnSpPr>
        <p:spPr>
          <a:xfrm flipH="1">
            <a:off x="4101635" y="1255059"/>
            <a:ext cx="1895754" cy="299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>
            <a:off x="4101635" y="4226661"/>
            <a:ext cx="37880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2" idx="0"/>
          </p:cNvCxnSpPr>
          <p:nvPr/>
        </p:nvCxnSpPr>
        <p:spPr>
          <a:xfrm>
            <a:off x="5997389" y="1255059"/>
            <a:ext cx="1952063" cy="299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/>
          <p:nvPr/>
        </p:nvCxnSpPr>
        <p:spPr>
          <a:xfrm>
            <a:off x="4839818" y="1588881"/>
            <a:ext cx="19614" cy="3523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endCxn id="2" idx="6"/>
          </p:cNvCxnSpPr>
          <p:nvPr/>
        </p:nvCxnSpPr>
        <p:spPr>
          <a:xfrm>
            <a:off x="4879041" y="1588881"/>
            <a:ext cx="3207124" cy="1754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endCxn id="2" idx="6"/>
          </p:cNvCxnSpPr>
          <p:nvPr/>
        </p:nvCxnSpPr>
        <p:spPr>
          <a:xfrm flipV="1">
            <a:off x="4879041" y="3343836"/>
            <a:ext cx="3207124" cy="1749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/>
          <p:cNvCxnSpPr/>
          <p:nvPr/>
        </p:nvCxnSpPr>
        <p:spPr>
          <a:xfrm>
            <a:off x="7097806" y="1593746"/>
            <a:ext cx="0" cy="3540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>
            <a:stCxn id="2" idx="2"/>
          </p:cNvCxnSpPr>
          <p:nvPr/>
        </p:nvCxnSpPr>
        <p:spPr>
          <a:xfrm flipV="1">
            <a:off x="3908612" y="1588881"/>
            <a:ext cx="3218329" cy="1754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>
            <a:stCxn id="2" idx="2"/>
          </p:cNvCxnSpPr>
          <p:nvPr/>
        </p:nvCxnSpPr>
        <p:spPr>
          <a:xfrm>
            <a:off x="3908612" y="3343836"/>
            <a:ext cx="3183592" cy="1787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54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5F54D-E6AF-4550-B30D-67BA04C5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HSV Color </a:t>
            </a:r>
            <a:r>
              <a:rPr lang="de-CH" dirty="0"/>
              <a:t>Wheel</a:t>
            </a:r>
            <a:r>
              <a:rPr lang="de-CH"/>
              <a:t>: </a:t>
            </a:r>
            <a:r>
              <a:rPr lang="de-CH"/>
              <a:t>Center + Range </a:t>
            </a:r>
            <a:r>
              <a:rPr lang="de-CH" dirty="0" err="1"/>
              <a:t>detection</a:t>
            </a:r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83975A-D6D0-46B7-98C8-B61B8374F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232" y="2024997"/>
            <a:ext cx="7619719" cy="45732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951DAF2-705A-4A66-83F3-9B85C1245678}"/>
              </a:ext>
            </a:extLst>
          </p:cNvPr>
          <p:cNvSpPr txBox="1"/>
          <p:nvPr/>
        </p:nvSpPr>
        <p:spPr>
          <a:xfrm>
            <a:off x="5232400" y="3458889"/>
            <a:ext cx="56333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8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 err="1"/>
              <a:t>Tweaked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looking</a:t>
            </a:r>
            <a:r>
              <a:rPr lang="de-CH" dirty="0"/>
              <a:t> </a:t>
            </a:r>
            <a:r>
              <a:rPr lang="de-CH"/>
              <a:t>at </a:t>
            </a:r>
            <a:r>
              <a:rPr lang="de-CH" smtClean="0"/>
              <a:t>HSV color </a:t>
            </a:r>
            <a:r>
              <a:rPr lang="de-CH" dirty="0" err="1"/>
              <a:t>wheel</a:t>
            </a:r>
            <a:r>
              <a:rPr lang="de-CH" dirty="0"/>
              <a:t> </a:t>
            </a:r>
            <a:r>
              <a:rPr lang="de-CH" dirty="0" err="1"/>
              <a:t>colors</a:t>
            </a:r>
            <a:endParaRPr lang="de-CH" dirty="0"/>
          </a:p>
          <a:p>
            <a:endParaRPr lang="de-CH" dirty="0"/>
          </a:p>
          <a:p>
            <a:pPr marL="342900" indent="-342900">
              <a:buFont typeface="+mj-lt"/>
              <a:buAutoNum type="arabicPeriod"/>
            </a:pPr>
            <a:r>
              <a:rPr lang="de-CH" dirty="0" err="1"/>
              <a:t>Red</a:t>
            </a:r>
            <a:r>
              <a:rPr lang="de-CH" dirty="0"/>
              <a:t>: 0°; </a:t>
            </a:r>
            <a:r>
              <a:rPr lang="de-CH" dirty="0" err="1"/>
              <a:t>range</a:t>
            </a:r>
            <a:r>
              <a:rPr lang="de-CH" dirty="0"/>
              <a:t>: ]337.5°-15°]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Orange: 30°; </a:t>
            </a:r>
            <a:r>
              <a:rPr lang="de-CH" dirty="0" err="1"/>
              <a:t>range</a:t>
            </a:r>
            <a:r>
              <a:rPr lang="de-CH" dirty="0"/>
              <a:t>: ] 15°-45°]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Yellow: 60°; </a:t>
            </a:r>
            <a:r>
              <a:rPr lang="de-CH" dirty="0" err="1"/>
              <a:t>range</a:t>
            </a:r>
            <a:r>
              <a:rPr lang="de-CH" dirty="0"/>
              <a:t>: ] 45°-60°]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Green: 120°; </a:t>
            </a:r>
            <a:r>
              <a:rPr lang="de-CH" dirty="0" err="1"/>
              <a:t>range</a:t>
            </a:r>
            <a:r>
              <a:rPr lang="de-CH" dirty="0"/>
              <a:t>: ] 60°-150°]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Cyan: 180°; </a:t>
            </a:r>
            <a:r>
              <a:rPr lang="de-CH" dirty="0" err="1"/>
              <a:t>range</a:t>
            </a:r>
            <a:r>
              <a:rPr lang="de-CH" dirty="0"/>
              <a:t>: ] 150°-202.5°]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Blue: 225°; </a:t>
            </a:r>
            <a:r>
              <a:rPr lang="de-CH" dirty="0" err="1"/>
              <a:t>range</a:t>
            </a:r>
            <a:r>
              <a:rPr lang="de-CH" dirty="0"/>
              <a:t>: ] 202.5°-247.5°]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Violet: 270°; </a:t>
            </a:r>
            <a:r>
              <a:rPr lang="de-CH" dirty="0" err="1"/>
              <a:t>range</a:t>
            </a:r>
            <a:r>
              <a:rPr lang="de-CH" dirty="0"/>
              <a:t>: ] 247.5°-292.5°]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Magenta: 315°; </a:t>
            </a:r>
            <a:r>
              <a:rPr lang="de-CH" dirty="0" err="1"/>
              <a:t>range</a:t>
            </a:r>
            <a:r>
              <a:rPr lang="de-CH" dirty="0"/>
              <a:t>: ] 292.5°-337.5°]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6C49BA-D6FC-4FFE-945C-FA25D599F27D}"/>
              </a:ext>
            </a:extLst>
          </p:cNvPr>
          <p:cNvSpPr/>
          <p:nvPr/>
        </p:nvSpPr>
        <p:spPr>
          <a:xfrm>
            <a:off x="6281737" y="1321356"/>
            <a:ext cx="557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3"/>
              </a:rPr>
              <a:t>https://www.lifewire.com/what-is-hsv-in-design-1078068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4CE2C9-7ED2-4DA4-B83F-3BD1F9515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297" y="1654449"/>
            <a:ext cx="4089638" cy="17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A1FA6A6-CA96-48D1-A334-F41E631B9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53"/>
          <a:stretch/>
        </p:blipFill>
        <p:spPr>
          <a:xfrm>
            <a:off x="567643" y="2794000"/>
            <a:ext cx="6501494" cy="31469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C5F54D-E6AF-4550-B30D-67BA04C5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HSV Color </a:t>
            </a:r>
            <a:r>
              <a:rPr lang="de-CH" dirty="0"/>
              <a:t>Wheel</a:t>
            </a:r>
            <a:r>
              <a:rPr lang="de-CH"/>
              <a:t>: </a:t>
            </a:r>
            <a:r>
              <a:rPr lang="de-CH" smtClean="0"/>
              <a:t>Center + Range </a:t>
            </a:r>
            <a:r>
              <a:rPr lang="de-CH" dirty="0" err="1"/>
              <a:t>detection</a:t>
            </a: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51DAF2-705A-4A66-83F3-9B85C1245678}"/>
              </a:ext>
            </a:extLst>
          </p:cNvPr>
          <p:cNvSpPr txBox="1"/>
          <p:nvPr/>
        </p:nvSpPr>
        <p:spPr>
          <a:xfrm>
            <a:off x="5721350" y="1690688"/>
            <a:ext cx="4965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8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 err="1"/>
              <a:t>Tweaked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looking</a:t>
            </a:r>
            <a:r>
              <a:rPr lang="de-CH" dirty="0"/>
              <a:t> at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visualization</a:t>
            </a:r>
            <a:r>
              <a:rPr lang="de-CH" dirty="0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smtClean="0"/>
              <a:t>HSVs </a:t>
            </a:r>
            <a:r>
              <a:rPr lang="de-CH" dirty="0"/>
              <a:t>and </a:t>
            </a:r>
            <a:r>
              <a:rPr lang="de-CH" dirty="0">
                <a:hlinkClick r:id="rId3"/>
              </a:rPr>
              <a:t>http://hslpicker.com</a:t>
            </a:r>
            <a:r>
              <a:rPr lang="de-CH" dirty="0"/>
              <a:t> at </a:t>
            </a:r>
            <a:r>
              <a:rPr lang="de-CH" dirty="0" err="1"/>
              <a:t>border</a:t>
            </a:r>
            <a:r>
              <a:rPr lang="de-CH" dirty="0"/>
              <a:t> </a:t>
            </a:r>
            <a:r>
              <a:rPr lang="de-CH" dirty="0" err="1"/>
              <a:t>points</a:t>
            </a:r>
            <a:endParaRPr lang="de-CH" dirty="0"/>
          </a:p>
          <a:p>
            <a:endParaRPr lang="de-CH" dirty="0"/>
          </a:p>
          <a:p>
            <a:r>
              <a:rPr lang="de-CH" dirty="0"/>
              <a:t>Cyan- and –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border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hard</a:t>
            </a:r>
            <a:r>
              <a:rPr lang="de-CH" dirty="0"/>
              <a:t> to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waterfall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plotting</a:t>
            </a:r>
            <a:endParaRPr lang="de-CH" dirty="0"/>
          </a:p>
          <a:p>
            <a:r>
              <a:rPr lang="de-CH" dirty="0"/>
              <a:t>Manual </a:t>
            </a:r>
            <a:r>
              <a:rPr lang="de-CH" dirty="0" err="1"/>
              <a:t>tweaking</a:t>
            </a:r>
            <a:r>
              <a:rPr lang="de-CH" dirty="0"/>
              <a:t>: 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15E5C8-A1AE-44C6-BBB8-BF6D992254A5}"/>
              </a:ext>
            </a:extLst>
          </p:cNvPr>
          <p:cNvSpPr/>
          <p:nvPr/>
        </p:nvSpPr>
        <p:spPr>
          <a:xfrm>
            <a:off x="5721350" y="370705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dirty="0"/>
              <a:t>{'</a:t>
            </a:r>
            <a:r>
              <a:rPr lang="de-CH" dirty="0" err="1"/>
              <a:t>red</a:t>
            </a:r>
            <a:r>
              <a:rPr lang="de-CH" dirty="0"/>
              <a:t>': {'pure': 355, '</a:t>
            </a:r>
            <a:r>
              <a:rPr lang="de-CH" dirty="0" err="1"/>
              <a:t>range</a:t>
            </a:r>
            <a:r>
              <a:rPr lang="de-CH" dirty="0"/>
              <a:t>': [341,10]}</a:t>
            </a:r>
          </a:p>
          <a:p>
            <a:r>
              <a:rPr lang="de-CH" smtClean="0"/>
              <a:t>, </a:t>
            </a:r>
            <a:r>
              <a:rPr lang="de-CH" dirty="0"/>
              <a:t>'orange': {'pure': 25, '</a:t>
            </a:r>
            <a:r>
              <a:rPr lang="de-CH" dirty="0" err="1"/>
              <a:t>range</a:t>
            </a:r>
            <a:r>
              <a:rPr lang="de-CH" dirty="0"/>
              <a:t>': [11,40]}</a:t>
            </a:r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yellow</a:t>
            </a:r>
            <a:r>
              <a:rPr lang="de-CH" dirty="0"/>
              <a:t>': {'pure': 50, '</a:t>
            </a:r>
            <a:r>
              <a:rPr lang="de-CH" dirty="0" err="1"/>
              <a:t>range</a:t>
            </a:r>
            <a:r>
              <a:rPr lang="de-CH" dirty="0"/>
              <a:t>': [41,60]}</a:t>
            </a:r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green</a:t>
            </a:r>
            <a:r>
              <a:rPr lang="de-CH" dirty="0"/>
              <a:t>': {'pure': 115, '</a:t>
            </a:r>
            <a:r>
              <a:rPr lang="de-CH" dirty="0" err="1"/>
              <a:t>range</a:t>
            </a:r>
            <a:r>
              <a:rPr lang="de-CH" dirty="0"/>
              <a:t>': [61,170]}</a:t>
            </a:r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cyan</a:t>
            </a:r>
            <a:r>
              <a:rPr lang="de-CH" dirty="0"/>
              <a:t>': {'pure': 185, '</a:t>
            </a:r>
            <a:r>
              <a:rPr lang="de-CH" dirty="0" err="1"/>
              <a:t>range</a:t>
            </a:r>
            <a:r>
              <a:rPr lang="de-CH" dirty="0"/>
              <a:t>': [171,200]}</a:t>
            </a:r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blue</a:t>
            </a:r>
            <a:r>
              <a:rPr lang="de-CH" dirty="0"/>
              <a:t>': {'pure': 230, '</a:t>
            </a:r>
            <a:r>
              <a:rPr lang="de-CH" dirty="0" err="1"/>
              <a:t>range</a:t>
            </a:r>
            <a:r>
              <a:rPr lang="de-CH" dirty="0"/>
              <a:t>': [201,260]}</a:t>
            </a:r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violet</a:t>
            </a:r>
            <a:r>
              <a:rPr lang="de-CH" dirty="0"/>
              <a:t>': {'pure': 275, '</a:t>
            </a:r>
            <a:r>
              <a:rPr lang="de-CH" dirty="0" err="1"/>
              <a:t>range</a:t>
            </a:r>
            <a:r>
              <a:rPr lang="de-CH" dirty="0"/>
              <a:t>': [261,290]}</a:t>
            </a:r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magenta</a:t>
            </a:r>
            <a:r>
              <a:rPr lang="de-CH" dirty="0"/>
              <a:t>': {'pure': 315, '</a:t>
            </a:r>
            <a:r>
              <a:rPr lang="de-CH" dirty="0" err="1"/>
              <a:t>range</a:t>
            </a:r>
            <a:r>
              <a:rPr lang="de-CH" dirty="0"/>
              <a:t>': [291,340]}</a:t>
            </a:r>
          </a:p>
          <a:p>
            <a:r>
              <a:rPr lang="de-CH" smtClean="0"/>
              <a:t>}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4476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8384" cy="1325563"/>
          </a:xfrm>
        </p:spPr>
        <p:txBody>
          <a:bodyPr/>
          <a:lstStyle/>
          <a:p>
            <a:r>
              <a:rPr lang="de-CH" smtClean="0"/>
              <a:t>LCH(ab) </a:t>
            </a:r>
            <a:r>
              <a:rPr lang="de-CH"/>
              <a:t>Color Wheel: Center + Range detection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88" y="1690688"/>
            <a:ext cx="4796481" cy="4796481"/>
          </a:xfrm>
          <a:prstGeom prst="rect">
            <a:avLst/>
          </a:prstGeom>
        </p:spPr>
      </p:pic>
      <p:sp>
        <p:nvSpPr>
          <p:cNvPr id="5" name="Rechteck 2">
            <a:extLst>
              <a:ext uri="{FF2B5EF4-FFF2-40B4-BE49-F238E27FC236}">
                <a16:creationId xmlns:a16="http://schemas.microsoft.com/office/drawing/2014/main" id="{9915E5C8-A1AE-44C6-BBB8-BF6D992254A5}"/>
              </a:ext>
            </a:extLst>
          </p:cNvPr>
          <p:cNvSpPr/>
          <p:nvPr/>
        </p:nvSpPr>
        <p:spPr>
          <a:xfrm>
            <a:off x="6137189" y="1676144"/>
            <a:ext cx="3771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mtClean="0"/>
              <a:t>1. Visual inspection of image to the left: </a:t>
            </a:r>
          </a:p>
          <a:p>
            <a:r>
              <a:rPr lang="de-CH" smtClean="0"/>
              <a:t>Constant chroma: 100 </a:t>
            </a:r>
          </a:p>
          <a:p>
            <a:r>
              <a:rPr lang="de-CH" smtClean="0"/>
              <a:t>Luminance + hue: variations </a:t>
            </a:r>
          </a:p>
          <a:p>
            <a:r>
              <a:rPr lang="de-CH" smtClean="0"/>
              <a:t>An approximation: </a:t>
            </a:r>
            <a:endParaRPr lang="de-CH" smtClean="0"/>
          </a:p>
          <a:p>
            <a:r>
              <a:rPr lang="de-CH" smtClean="0"/>
              <a:t>{</a:t>
            </a:r>
            <a:r>
              <a:rPr lang="de-CH" dirty="0"/>
              <a:t>'</a:t>
            </a:r>
            <a:r>
              <a:rPr lang="de-CH" dirty="0" err="1"/>
              <a:t>red</a:t>
            </a:r>
            <a:r>
              <a:rPr lang="de-CH" dirty="0"/>
              <a:t>': {'pure</a:t>
            </a:r>
            <a:r>
              <a:rPr lang="de-CH"/>
              <a:t>': </a:t>
            </a:r>
            <a:r>
              <a:rPr lang="de-CH" smtClean="0"/>
              <a:t>[50, 100, 20]}</a:t>
            </a:r>
            <a:endParaRPr lang="de-CH" dirty="0"/>
          </a:p>
          <a:p>
            <a:r>
              <a:rPr lang="de-CH" smtClean="0"/>
              <a:t>, </a:t>
            </a:r>
            <a:r>
              <a:rPr lang="de-CH" dirty="0"/>
              <a:t>'orange': {'pure</a:t>
            </a:r>
            <a:r>
              <a:rPr lang="de-CH"/>
              <a:t>': </a:t>
            </a:r>
            <a:r>
              <a:rPr lang="de-CH" smtClean="0"/>
              <a:t>[70, 100, 30]}</a:t>
            </a:r>
            <a:endParaRPr lang="de-CH" dirty="0"/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yellow</a:t>
            </a:r>
            <a:r>
              <a:rPr lang="de-CH" dirty="0"/>
              <a:t>': {'pure</a:t>
            </a:r>
            <a:r>
              <a:rPr lang="de-CH"/>
              <a:t>': </a:t>
            </a:r>
            <a:r>
              <a:rPr lang="de-CH" smtClean="0"/>
              <a:t>[90, 100, 50</a:t>
            </a:r>
            <a:r>
              <a:rPr lang="de-CH" dirty="0"/>
              <a:t>]}</a:t>
            </a:r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green</a:t>
            </a:r>
            <a:r>
              <a:rPr lang="de-CH" dirty="0"/>
              <a:t>': {</a:t>
            </a:r>
            <a:r>
              <a:rPr lang="de-CH"/>
              <a:t>'pure</a:t>
            </a:r>
            <a:r>
              <a:rPr lang="de-CH" smtClean="0"/>
              <a:t>': [50, 100, 70]}</a:t>
            </a:r>
            <a:endParaRPr lang="de-CH" dirty="0"/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cyan</a:t>
            </a:r>
            <a:r>
              <a:rPr lang="de-CH" dirty="0"/>
              <a:t>': {'pure</a:t>
            </a:r>
            <a:r>
              <a:rPr lang="de-CH"/>
              <a:t>': </a:t>
            </a:r>
            <a:r>
              <a:rPr lang="de-CH" smtClean="0"/>
              <a:t>[100, 100, 300]}</a:t>
            </a:r>
            <a:endParaRPr lang="de-CH" dirty="0"/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blue</a:t>
            </a:r>
            <a:r>
              <a:rPr lang="de-CH" dirty="0"/>
              <a:t>': {'pure</a:t>
            </a:r>
            <a:r>
              <a:rPr lang="de-CH"/>
              <a:t>': </a:t>
            </a:r>
            <a:r>
              <a:rPr lang="de-CH" smtClean="0"/>
              <a:t>[30, 100, 310]}</a:t>
            </a:r>
            <a:endParaRPr lang="de-CH" dirty="0"/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violet</a:t>
            </a:r>
            <a:r>
              <a:rPr lang="de-CH" dirty="0"/>
              <a:t>': {'pure</a:t>
            </a:r>
            <a:r>
              <a:rPr lang="de-CH"/>
              <a:t>': </a:t>
            </a:r>
            <a:r>
              <a:rPr lang="de-CH" smtClean="0"/>
              <a:t>[0, 100, 320]}</a:t>
            </a:r>
            <a:endParaRPr lang="de-CH" dirty="0"/>
          </a:p>
          <a:p>
            <a:r>
              <a:rPr lang="de-CH" smtClean="0"/>
              <a:t>, </a:t>
            </a:r>
            <a:r>
              <a:rPr lang="de-CH" dirty="0"/>
              <a:t>'</a:t>
            </a:r>
            <a:r>
              <a:rPr lang="de-CH" dirty="0" err="1"/>
              <a:t>magenta</a:t>
            </a:r>
            <a:r>
              <a:rPr lang="de-CH" dirty="0"/>
              <a:t>': {'pure</a:t>
            </a:r>
            <a:r>
              <a:rPr lang="de-CH"/>
              <a:t>': </a:t>
            </a:r>
            <a:r>
              <a:rPr lang="de-CH" smtClean="0"/>
              <a:t>[70,100,360]}</a:t>
            </a:r>
            <a:endParaRPr lang="de-CH" dirty="0"/>
          </a:p>
          <a:p>
            <a:r>
              <a:rPr lang="de-CH" smtClean="0"/>
              <a:t>}</a:t>
            </a:r>
          </a:p>
          <a:p>
            <a:endParaRPr lang="de-CH" smtClean="0"/>
          </a:p>
          <a:p>
            <a:r>
              <a:rPr lang="de-CH" smtClean="0"/>
              <a:t>2. Convert color category centers directly from the HSV table.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984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5F54D-E6AF-4550-B30D-67BA04C5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Color Wheel: Range </a:t>
            </a:r>
            <a:r>
              <a:rPr lang="de-CH" dirty="0" err="1"/>
              <a:t>detection</a:t>
            </a:r>
            <a:endParaRPr lang="de-CH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51DAF2-705A-4A66-83F3-9B85C1245678}"/>
              </a:ext>
            </a:extLst>
          </p:cNvPr>
          <p:cNvSpPr txBox="1"/>
          <p:nvPr/>
        </p:nvSpPr>
        <p:spPr>
          <a:xfrm>
            <a:off x="838200" y="1690688"/>
            <a:ext cx="98488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+ 3 non-colors: </a:t>
            </a:r>
          </a:p>
          <a:p>
            <a:r>
              <a:rPr lang="de-CH" sz="2000" dirty="0"/>
              <a:t>Black, </a:t>
            </a:r>
            <a:r>
              <a:rPr lang="de-CH" sz="2000" dirty="0" err="1"/>
              <a:t>gray</a:t>
            </a:r>
            <a:r>
              <a:rPr lang="de-CH" sz="2000" dirty="0"/>
              <a:t> and </a:t>
            </a:r>
            <a:r>
              <a:rPr lang="de-CH" sz="2000" dirty="0" err="1"/>
              <a:t>white</a:t>
            </a:r>
            <a:endParaRPr lang="de-CH" sz="2000" dirty="0"/>
          </a:p>
          <a:p>
            <a:endParaRPr lang="de-CH" sz="2000" dirty="0"/>
          </a:p>
          <a:p>
            <a:r>
              <a:rPr lang="de-CH" sz="2000" dirty="0"/>
              <a:t>Black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defined</a:t>
            </a:r>
            <a:r>
              <a:rPr lang="de-CH" sz="2000" dirty="0"/>
              <a:t> </a:t>
            </a:r>
            <a:r>
              <a:rPr lang="de-CH" sz="2000" dirty="0" err="1"/>
              <a:t>as</a:t>
            </a:r>
            <a:r>
              <a:rPr lang="de-CH" sz="2000" dirty="0"/>
              <a:t> an </a:t>
            </a:r>
            <a:r>
              <a:rPr lang="de-CH" sz="2000" dirty="0" err="1"/>
              <a:t>interval</a:t>
            </a:r>
            <a:r>
              <a:rPr lang="de-CH" sz="2000" dirty="0"/>
              <a:t> in </a:t>
            </a:r>
            <a:r>
              <a:rPr lang="de-CH" sz="2000" dirty="0" err="1"/>
              <a:t>value</a:t>
            </a:r>
            <a:endParaRPr lang="de-CH" sz="2000" dirty="0"/>
          </a:p>
          <a:p>
            <a:r>
              <a:rPr lang="de-CH" sz="2000" dirty="0"/>
              <a:t>Value = [0, 20]</a:t>
            </a:r>
          </a:p>
          <a:p>
            <a:endParaRPr lang="de-CH" sz="2000" dirty="0"/>
          </a:p>
          <a:p>
            <a:r>
              <a:rPr lang="de-CH" sz="2000" dirty="0"/>
              <a:t>Gray </a:t>
            </a:r>
            <a:r>
              <a:rPr lang="de-CH" sz="2000" dirty="0" err="1"/>
              <a:t>is</a:t>
            </a:r>
            <a:r>
              <a:rPr lang="de-CH" sz="2000" dirty="0"/>
              <a:t> a </a:t>
            </a:r>
            <a:r>
              <a:rPr lang="de-CH" sz="2000" dirty="0" err="1"/>
              <a:t>function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saturation</a:t>
            </a:r>
            <a:r>
              <a:rPr lang="de-CH" sz="2000" dirty="0"/>
              <a:t> and </a:t>
            </a:r>
            <a:r>
              <a:rPr lang="de-CH" sz="2000" dirty="0" err="1"/>
              <a:t>value</a:t>
            </a:r>
            <a:r>
              <a:rPr lang="de-CH" sz="2000" dirty="0"/>
              <a:t> </a:t>
            </a:r>
            <a:r>
              <a:rPr lang="de-CH" sz="2000" dirty="0" err="1"/>
              <a:t>as</a:t>
            </a:r>
            <a:r>
              <a:rPr lang="de-CH" sz="2000" dirty="0"/>
              <a:t> </a:t>
            </a:r>
            <a:r>
              <a:rPr lang="de-CH" sz="2000" dirty="0" err="1"/>
              <a:t>parameters</a:t>
            </a:r>
            <a:r>
              <a:rPr lang="de-CH" sz="2000" dirty="0"/>
              <a:t>. </a:t>
            </a:r>
          </a:p>
          <a:p>
            <a:r>
              <a:rPr lang="de-CH" sz="2000" dirty="0" err="1"/>
              <a:t>Determine</a:t>
            </a:r>
            <a:r>
              <a:rPr lang="de-CH" sz="2000" dirty="0"/>
              <a:t> </a:t>
            </a:r>
            <a:r>
              <a:rPr lang="de-CH" sz="2000" dirty="0" err="1"/>
              <a:t>gray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regression</a:t>
            </a:r>
            <a:r>
              <a:rPr lang="de-CH" sz="2000" dirty="0"/>
              <a:t> and </a:t>
            </a:r>
            <a:r>
              <a:rPr lang="de-CH" sz="2000" dirty="0" err="1"/>
              <a:t>plotting</a:t>
            </a:r>
            <a:r>
              <a:rPr lang="de-CH" sz="2000" dirty="0"/>
              <a:t> </a:t>
            </a:r>
            <a:r>
              <a:rPr lang="de-CH" sz="2000" dirty="0" err="1"/>
              <a:t>some</a:t>
            </a:r>
            <a:r>
              <a:rPr lang="de-CH" sz="2000" dirty="0"/>
              <a:t> </a:t>
            </a:r>
            <a:r>
              <a:rPr lang="de-CH" sz="2000" dirty="0" err="1"/>
              <a:t>hsv</a:t>
            </a:r>
            <a:r>
              <a:rPr lang="de-CH" sz="2000" dirty="0"/>
              <a:t> </a:t>
            </a:r>
            <a:r>
              <a:rPr lang="de-CH" sz="2000" dirty="0" err="1"/>
              <a:t>points</a:t>
            </a:r>
            <a:r>
              <a:rPr lang="de-CH" sz="2000" dirty="0"/>
              <a:t> in 2D. </a:t>
            </a:r>
          </a:p>
          <a:p>
            <a:r>
              <a:rPr lang="de-CH" sz="2000" dirty="0"/>
              <a:t>Linear </a:t>
            </a:r>
            <a:r>
              <a:rPr lang="de-CH" sz="2000" dirty="0" err="1"/>
              <a:t>function</a:t>
            </a:r>
            <a:r>
              <a:rPr lang="de-CH" sz="2000" dirty="0"/>
              <a:t> </a:t>
            </a:r>
            <a:r>
              <a:rPr lang="de-CH" sz="2000" dirty="0" err="1"/>
              <a:t>best</a:t>
            </a:r>
            <a:r>
              <a:rPr lang="de-CH" sz="2000" dirty="0"/>
              <a:t> </a:t>
            </a:r>
            <a:r>
              <a:rPr lang="de-CH" sz="2000" dirty="0" err="1"/>
              <a:t>suited</a:t>
            </a:r>
            <a:r>
              <a:rPr lang="de-CH" sz="2000" dirty="0"/>
              <a:t> </a:t>
            </a:r>
            <a:r>
              <a:rPr lang="de-CH" sz="2000" dirty="0" err="1"/>
              <a:t>among</a:t>
            </a:r>
            <a:r>
              <a:rPr lang="de-CH" sz="2000" dirty="0"/>
              <a:t> all </a:t>
            </a:r>
            <a:r>
              <a:rPr lang="de-CH" sz="2000" dirty="0" err="1"/>
              <a:t>other</a:t>
            </a:r>
            <a:r>
              <a:rPr lang="de-CH" sz="2000" dirty="0"/>
              <a:t> </a:t>
            </a:r>
            <a:r>
              <a:rPr lang="de-CH" sz="2000" dirty="0" err="1"/>
              <a:t>functions</a:t>
            </a:r>
            <a:r>
              <a:rPr lang="de-CH" sz="2000" dirty="0"/>
              <a:t>, </a:t>
            </a:r>
            <a:r>
              <a:rPr lang="de-CH" sz="2000" dirty="0" err="1"/>
              <a:t>because</a:t>
            </a:r>
            <a:r>
              <a:rPr lang="de-CH" sz="2000" dirty="0"/>
              <a:t> </a:t>
            </a:r>
            <a:r>
              <a:rPr lang="de-CH" sz="2000" dirty="0" err="1"/>
              <a:t>highest</a:t>
            </a:r>
            <a:r>
              <a:rPr lang="de-CH" sz="2000" dirty="0"/>
              <a:t> R2 </a:t>
            </a:r>
            <a:r>
              <a:rPr lang="de-CH" sz="2000" dirty="0" err="1"/>
              <a:t>for</a:t>
            </a:r>
            <a:r>
              <a:rPr lang="de-CH" sz="2000" dirty="0"/>
              <a:t> 10 </a:t>
            </a:r>
            <a:r>
              <a:rPr lang="de-CH" sz="2000" dirty="0" err="1"/>
              <a:t>data</a:t>
            </a:r>
            <a:r>
              <a:rPr lang="de-CH" sz="2000" dirty="0"/>
              <a:t> </a:t>
            </a:r>
            <a:r>
              <a:rPr lang="de-CH" sz="2000" dirty="0" err="1"/>
              <a:t>points</a:t>
            </a:r>
            <a:r>
              <a:rPr lang="de-CH" sz="2000" dirty="0"/>
              <a:t>.  </a:t>
            </a:r>
          </a:p>
          <a:p>
            <a:r>
              <a:rPr lang="de-CH" sz="2000" dirty="0"/>
              <a:t>Saturation = [0, </a:t>
            </a:r>
            <a:r>
              <a:rPr lang="de-CH" sz="2000" dirty="0" err="1"/>
              <a:t>sat</a:t>
            </a:r>
            <a:r>
              <a:rPr lang="de-CH" sz="2000" dirty="0"/>
              <a:t>] </a:t>
            </a:r>
            <a:r>
              <a:rPr lang="de-CH" sz="2000" dirty="0" err="1"/>
              <a:t>where</a:t>
            </a:r>
            <a:r>
              <a:rPr lang="de-CH" sz="2000" dirty="0"/>
              <a:t>: Value = -0.75 </a:t>
            </a:r>
            <a:r>
              <a:rPr lang="de-CH" sz="2000" dirty="0" err="1"/>
              <a:t>sat</a:t>
            </a:r>
            <a:r>
              <a:rPr lang="de-CH" sz="2000" dirty="0"/>
              <a:t> + 95 and </a:t>
            </a:r>
            <a:r>
              <a:rPr lang="de-CH" sz="2000" dirty="0" err="1"/>
              <a:t>sat</a:t>
            </a:r>
            <a:r>
              <a:rPr lang="de-CH" sz="2000" dirty="0"/>
              <a:t> = [0,100] and </a:t>
            </a:r>
            <a:r>
              <a:rPr lang="de-CH" sz="2000" dirty="0" err="1"/>
              <a:t>value</a:t>
            </a:r>
            <a:r>
              <a:rPr lang="de-CH" sz="2000" dirty="0"/>
              <a:t> = [20,95]</a:t>
            </a:r>
          </a:p>
          <a:p>
            <a:endParaRPr lang="de-CH" sz="2000" dirty="0"/>
          </a:p>
          <a:p>
            <a:r>
              <a:rPr lang="de-CH" sz="2000" dirty="0"/>
              <a:t>White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defined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saturation</a:t>
            </a:r>
            <a:r>
              <a:rPr lang="de-CH" sz="2000" dirty="0"/>
              <a:t> and </a:t>
            </a:r>
            <a:r>
              <a:rPr lang="de-CH" sz="2000" dirty="0" err="1"/>
              <a:t>value</a:t>
            </a:r>
            <a:r>
              <a:rPr lang="de-CH" sz="2000" dirty="0"/>
              <a:t> </a:t>
            </a:r>
            <a:r>
              <a:rPr lang="de-CH" sz="2000" dirty="0" err="1"/>
              <a:t>as</a:t>
            </a:r>
            <a:r>
              <a:rPr lang="de-CH" sz="2000" dirty="0"/>
              <a:t> </a:t>
            </a:r>
            <a:r>
              <a:rPr lang="de-CH" sz="2000" dirty="0" err="1"/>
              <a:t>parameters</a:t>
            </a:r>
            <a:endParaRPr lang="de-CH" sz="2000" dirty="0"/>
          </a:p>
          <a:p>
            <a:r>
              <a:rPr lang="de-CH" sz="2000" dirty="0"/>
              <a:t>Saturation = [0, </a:t>
            </a:r>
            <a:r>
              <a:rPr lang="de-CH" sz="2000" dirty="0" err="1"/>
              <a:t>sat</a:t>
            </a:r>
            <a:r>
              <a:rPr lang="de-CH" sz="2000" dirty="0"/>
              <a:t>], </a:t>
            </a:r>
            <a:r>
              <a:rPr lang="de-CH" sz="2000" dirty="0" err="1"/>
              <a:t>where</a:t>
            </a:r>
            <a:r>
              <a:rPr lang="de-CH" sz="2000" dirty="0"/>
              <a:t> </a:t>
            </a:r>
            <a:r>
              <a:rPr lang="de-CH" sz="2000" dirty="0" err="1"/>
              <a:t>sat</a:t>
            </a:r>
            <a:r>
              <a:rPr lang="de-CH" sz="2000" dirty="0"/>
              <a:t> = </a:t>
            </a:r>
            <a:r>
              <a:rPr lang="de-CH" sz="2000" dirty="0" err="1"/>
              <a:t>value</a:t>
            </a:r>
            <a:r>
              <a:rPr lang="de-CH" sz="2000" dirty="0"/>
              <a:t> – 95 and </a:t>
            </a:r>
            <a:r>
              <a:rPr lang="de-CH" sz="2000" dirty="0" err="1"/>
              <a:t>value</a:t>
            </a:r>
            <a:r>
              <a:rPr lang="de-CH" sz="2000" dirty="0"/>
              <a:t> = [95, 100)  </a:t>
            </a:r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43219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2C99A-2640-4DF4-B287-BAFAB715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BF5A449-542F-4304-9676-2AC157166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519112"/>
            <a:ext cx="45148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2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58" y="412385"/>
            <a:ext cx="5794001" cy="58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70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57" y="964681"/>
            <a:ext cx="4508272" cy="450827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458635" y="932329"/>
            <a:ext cx="3388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Wrong</a:t>
            </a:r>
            <a:r>
              <a:rPr lang="de-CH" dirty="0"/>
              <a:t> HSV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on </a:t>
            </a:r>
            <a:r>
              <a:rPr lang="de-CH" dirty="0" err="1"/>
              <a:t>google</a:t>
            </a:r>
            <a:r>
              <a:rPr lang="de-CH" dirty="0"/>
              <a:t>: </a:t>
            </a:r>
          </a:p>
          <a:p>
            <a:pPr marL="285750" indent="-285750">
              <a:buFontTx/>
              <a:buChar char="-"/>
            </a:pPr>
            <a:r>
              <a:rPr lang="de-CH" dirty="0"/>
              <a:t>Dotter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violet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not on </a:t>
            </a:r>
            <a:r>
              <a:rPr lang="de-CH" dirty="0" err="1"/>
              <a:t>any</a:t>
            </a:r>
            <a:r>
              <a:rPr lang="de-CH" dirty="0"/>
              <a:t> 30° multiple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  <a:p>
            <a:pPr marL="285750" indent="-285750">
              <a:buFontTx/>
              <a:buChar char="-"/>
            </a:pPr>
            <a:r>
              <a:rPr lang="de-CH" dirty="0"/>
              <a:t>Blue-</a:t>
            </a:r>
            <a:r>
              <a:rPr lang="de-CH" dirty="0" err="1"/>
              <a:t>yellow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missing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181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HSV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Disadvantage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8" y="3071186"/>
            <a:ext cx="4132614" cy="3118477"/>
          </a:xfrm>
        </p:spPr>
      </p:pic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402805"/>
            <a:ext cx="5183188" cy="6455195"/>
          </a:xfrm>
        </p:spPr>
        <p:txBody>
          <a:bodyPr>
            <a:normAutofit fontScale="92500" lnSpcReduction="10000"/>
          </a:bodyPr>
          <a:lstStyle/>
          <a:p>
            <a:r>
              <a:rPr lang="de-CH" dirty="0"/>
              <a:t>The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blue</a:t>
            </a:r>
            <a:r>
              <a:rPr lang="de-CH" dirty="0"/>
              <a:t> </a:t>
            </a:r>
            <a:r>
              <a:rPr lang="de-CH" dirty="0" err="1"/>
              <a:t>areas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relatively</a:t>
            </a:r>
            <a:r>
              <a:rPr lang="de-CH" dirty="0"/>
              <a:t> </a:t>
            </a:r>
            <a:r>
              <a:rPr lang="de-CH" dirty="0" err="1"/>
              <a:t>big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compared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yellow</a:t>
            </a:r>
            <a:r>
              <a:rPr lang="de-CH" dirty="0"/>
              <a:t>, but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qualitative </a:t>
            </a:r>
            <a:r>
              <a:rPr lang="de-CH" dirty="0" err="1"/>
              <a:t>differences</a:t>
            </a:r>
            <a:r>
              <a:rPr lang="de-CH" dirty="0"/>
              <a:t> in </a:t>
            </a:r>
            <a:r>
              <a:rPr lang="de-CH" dirty="0" err="1"/>
              <a:t>hue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perceptible</a:t>
            </a:r>
            <a:r>
              <a:rPr lang="de-CH" dirty="0"/>
              <a:t> –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greens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blues</a:t>
            </a:r>
            <a:r>
              <a:rPr lang="de-CH" dirty="0"/>
              <a:t> </a:t>
            </a:r>
            <a:r>
              <a:rPr lang="de-CH" dirty="0" err="1"/>
              <a:t>stay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</a:t>
            </a:r>
          </a:p>
          <a:p>
            <a:r>
              <a:rPr lang="de-CH" dirty="0"/>
              <a:t>Solution: </a:t>
            </a:r>
            <a:r>
              <a:rPr lang="de-CH" dirty="0" err="1"/>
              <a:t>use</a:t>
            </a:r>
            <a:r>
              <a:rPr lang="de-CH" dirty="0"/>
              <a:t> LAB (=RGB) </a:t>
            </a:r>
            <a:r>
              <a:rPr lang="de-CH" dirty="0" err="1"/>
              <a:t>and</a:t>
            </a:r>
            <a:r>
              <a:rPr lang="de-CH" dirty="0"/>
              <a:t> LCH (=HSV)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space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steps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perceptually</a:t>
            </a:r>
            <a:r>
              <a:rPr lang="de-CH" dirty="0"/>
              <a:t> </a:t>
            </a:r>
            <a:r>
              <a:rPr lang="de-CH" dirty="0" err="1"/>
              <a:t>equally</a:t>
            </a:r>
            <a:r>
              <a:rPr lang="de-CH" dirty="0"/>
              <a:t> </a:t>
            </a:r>
            <a:r>
              <a:rPr lang="de-CH" dirty="0" err="1"/>
              <a:t>distant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human </a:t>
            </a:r>
            <a:r>
              <a:rPr lang="de-CH" dirty="0" err="1"/>
              <a:t>eye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greens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seq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not </a:t>
            </a:r>
            <a:r>
              <a:rPr lang="de-CH" dirty="0" err="1"/>
              <a:t>perceptually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different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reds</a:t>
            </a:r>
            <a:r>
              <a:rPr lang="de-CH" dirty="0"/>
              <a:t>,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41" y="4086565"/>
            <a:ext cx="6526306" cy="108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56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Conversion</a:t>
            </a:r>
            <a:r>
              <a:rPr lang="de-CH" dirty="0"/>
              <a:t> LAB </a:t>
            </a:r>
            <a:r>
              <a:rPr lang="de-CH" dirty="0" err="1"/>
              <a:t>to</a:t>
            </a:r>
            <a:r>
              <a:rPr lang="de-CH" dirty="0"/>
              <a:t> LCH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Trigonometry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82" y="2505075"/>
            <a:ext cx="3724598" cy="3684588"/>
          </a:xfrm>
        </p:spPr>
      </p:pic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trigonometry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own</a:t>
            </a:r>
            <a:r>
              <a:rPr lang="de-CH" dirty="0"/>
              <a:t> </a:t>
            </a:r>
            <a:r>
              <a:rPr lang="de-CH" dirty="0" err="1"/>
              <a:t>conversion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669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L*a*b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wheel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Disadvantage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16" y="1622114"/>
            <a:ext cx="2535863" cy="1913566"/>
          </a:xfrm>
        </p:spPr>
      </p:pic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402805"/>
            <a:ext cx="5183188" cy="6679313"/>
          </a:xfrm>
        </p:spPr>
        <p:txBody>
          <a:bodyPr>
            <a:normAutofit fontScale="92500" lnSpcReduction="10000"/>
          </a:bodyPr>
          <a:lstStyle/>
          <a:p>
            <a:r>
              <a:rPr lang="de-CH" dirty="0" err="1"/>
              <a:t>Now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perceptually</a:t>
            </a:r>
            <a:r>
              <a:rPr lang="de-CH" dirty="0"/>
              <a:t> </a:t>
            </a:r>
            <a:r>
              <a:rPr lang="de-CH" dirty="0" err="1"/>
              <a:t>queall</a:t>
            </a:r>
            <a:r>
              <a:rPr lang="de-CH" dirty="0"/>
              <a:t> </a:t>
            </a:r>
            <a:r>
              <a:rPr lang="de-CH" dirty="0" err="1"/>
              <a:t>distant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human </a:t>
            </a:r>
            <a:r>
              <a:rPr lang="de-CH" dirty="0" err="1"/>
              <a:t>eye</a:t>
            </a:r>
            <a:endParaRPr lang="de-CH" dirty="0"/>
          </a:p>
          <a:p>
            <a:r>
              <a:rPr lang="de-CH" dirty="0"/>
              <a:t>But,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blues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yellow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/>
              <a:t>Solution: do a linear </a:t>
            </a:r>
            <a:r>
              <a:rPr lang="de-CH" dirty="0" err="1"/>
              <a:t>combination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luminance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 err="1"/>
              <a:t>No</a:t>
            </a:r>
            <a:r>
              <a:rPr lang="de-CH" dirty="0"/>
              <a:t> - Solution: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b="1" dirty="0" err="1"/>
              <a:t>color</a:t>
            </a:r>
            <a:r>
              <a:rPr lang="de-CH" b="1" dirty="0"/>
              <a:t> </a:t>
            </a:r>
            <a:r>
              <a:rPr lang="de-CH" b="1" dirty="0" err="1"/>
              <a:t>thesaurus</a:t>
            </a:r>
            <a:r>
              <a:rPr lang="de-CH" b="1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12 </a:t>
            </a:r>
            <a:r>
              <a:rPr lang="de-CH" dirty="0" err="1"/>
              <a:t>hues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out </a:t>
            </a:r>
            <a:r>
              <a:rPr lang="de-CH" dirty="0" err="1"/>
              <a:t>their</a:t>
            </a:r>
            <a:r>
              <a:rPr lang="de-CH" dirty="0"/>
              <a:t> l*a*b </a:t>
            </a:r>
            <a:r>
              <a:rPr lang="de-CH" dirty="0" err="1"/>
              <a:t>values</a:t>
            </a:r>
            <a:r>
              <a:rPr lang="de-CH" dirty="0"/>
              <a:t> (</a:t>
            </a:r>
            <a:r>
              <a:rPr lang="de-CH" dirty="0" err="1"/>
              <a:t>see</a:t>
            </a:r>
            <a:r>
              <a:rPr lang="de-CH" dirty="0"/>
              <a:t> Lindner) – </a:t>
            </a:r>
            <a:r>
              <a:rPr lang="de-CH" dirty="0" err="1"/>
              <a:t>does</a:t>
            </a:r>
            <a:r>
              <a:rPr lang="de-CH" dirty="0"/>
              <a:t> not </a:t>
            </a:r>
            <a:r>
              <a:rPr lang="de-CH" dirty="0" err="1"/>
              <a:t>work</a:t>
            </a:r>
            <a:r>
              <a:rPr lang="de-CH" dirty="0"/>
              <a:t>, </a:t>
            </a:r>
            <a:r>
              <a:rPr lang="de-CH" dirty="0" err="1"/>
              <a:t>because</a:t>
            </a:r>
            <a:r>
              <a:rPr lang="de-CH" dirty="0"/>
              <a:t> ‘</a:t>
            </a:r>
            <a:r>
              <a:rPr lang="de-CH" dirty="0" err="1"/>
              <a:t>red</a:t>
            </a:r>
            <a:r>
              <a:rPr lang="de-CH" dirty="0"/>
              <a:t>’ </a:t>
            </a:r>
            <a:r>
              <a:rPr lang="de-CH" dirty="0" err="1"/>
              <a:t>is</a:t>
            </a:r>
            <a:r>
              <a:rPr lang="de-CH" dirty="0"/>
              <a:t> not RGB(255,0,0) due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cultural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naming</a:t>
            </a:r>
            <a:r>
              <a:rPr lang="de-CH" dirty="0"/>
              <a:t> </a:t>
            </a:r>
            <a:r>
              <a:rPr lang="de-CH" dirty="0" err="1"/>
              <a:t>differences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881" y="3186275"/>
            <a:ext cx="6674226" cy="111237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16022" y="4917070"/>
            <a:ext cx="5181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Basic Colors, </a:t>
            </a:r>
            <a:r>
              <a:rPr lang="de-CH" dirty="0" err="1"/>
              <a:t>Itten</a:t>
            </a:r>
            <a:r>
              <a:rPr lang="de-CH" dirty="0"/>
              <a:t> p. 22</a:t>
            </a:r>
          </a:p>
          <a:p>
            <a:r>
              <a:rPr lang="de-CH" dirty="0"/>
              <a:t>6 </a:t>
            </a:r>
            <a:r>
              <a:rPr lang="de-CH" dirty="0" err="1"/>
              <a:t>colors</a:t>
            </a:r>
            <a:r>
              <a:rPr lang="de-CH" dirty="0"/>
              <a:t>: https://colorthesaurus.epfl.ch/</a:t>
            </a:r>
          </a:p>
          <a:p>
            <a:r>
              <a:rPr lang="de-CH" dirty="0" err="1"/>
              <a:t>Red</a:t>
            </a:r>
            <a:r>
              <a:rPr lang="de-CH" dirty="0"/>
              <a:t>, orange, </a:t>
            </a:r>
            <a:r>
              <a:rPr lang="de-CH" dirty="0" err="1"/>
              <a:t>yellow</a:t>
            </a:r>
            <a:r>
              <a:rPr lang="de-CH" dirty="0"/>
              <a:t>, </a:t>
            </a:r>
            <a:r>
              <a:rPr lang="de-CH" dirty="0" err="1"/>
              <a:t>green</a:t>
            </a:r>
            <a:r>
              <a:rPr lang="de-CH" dirty="0"/>
              <a:t>, </a:t>
            </a:r>
            <a:r>
              <a:rPr lang="de-CH" dirty="0" err="1"/>
              <a:t>blue</a:t>
            </a:r>
            <a:r>
              <a:rPr lang="de-CH" dirty="0"/>
              <a:t>, </a:t>
            </a:r>
            <a:r>
              <a:rPr lang="de-CH" dirty="0" err="1"/>
              <a:t>violet</a:t>
            </a:r>
            <a:endParaRPr lang="de-CH" dirty="0"/>
          </a:p>
          <a:p>
            <a:r>
              <a:rPr lang="de-CH" dirty="0" err="1"/>
              <a:t>Conclusion</a:t>
            </a:r>
            <a:r>
              <a:rPr lang="de-CH" dirty="0"/>
              <a:t>: </a:t>
            </a:r>
            <a:r>
              <a:rPr lang="de-CH" dirty="0" err="1"/>
              <a:t>try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break down 12 </a:t>
            </a:r>
            <a:r>
              <a:rPr lang="de-CH" dirty="0" err="1"/>
              <a:t>hues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6 </a:t>
            </a:r>
            <a:r>
              <a:rPr lang="de-CH" dirty="0" err="1"/>
              <a:t>that</a:t>
            </a:r>
            <a:r>
              <a:rPr lang="de-CH" dirty="0"/>
              <a:t> fit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r>
              <a:rPr lang="de-CH" dirty="0"/>
              <a:t>.  </a:t>
            </a:r>
          </a:p>
          <a:p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borders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hue</a:t>
            </a:r>
            <a:r>
              <a:rPr lang="de-CH" dirty="0"/>
              <a:t> </a:t>
            </a:r>
            <a:r>
              <a:rPr lang="de-CH" dirty="0" err="1"/>
              <a:t>centers</a:t>
            </a:r>
            <a:r>
              <a:rPr lang="de-CH" dirty="0"/>
              <a:t> </a:t>
            </a:r>
          </a:p>
          <a:p>
            <a:r>
              <a:rPr lang="de-CH" dirty="0"/>
              <a:t>Problem: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, </a:t>
            </a:r>
            <a:r>
              <a:rPr lang="de-CH" dirty="0" err="1"/>
              <a:t>white</a:t>
            </a:r>
            <a:r>
              <a:rPr lang="de-CH" dirty="0"/>
              <a:t>, </a:t>
            </a:r>
            <a:r>
              <a:rPr lang="de-CH" dirty="0" err="1"/>
              <a:t>black</a:t>
            </a:r>
            <a:r>
              <a:rPr lang="de-CH" dirty="0"/>
              <a:t>, </a:t>
            </a:r>
            <a:r>
              <a:rPr lang="de-CH" dirty="0" err="1"/>
              <a:t>brown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2" y="3742243"/>
            <a:ext cx="4213412" cy="877794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1111242" y="3913955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/>
          <p:cNvSpPr/>
          <p:nvPr/>
        </p:nvSpPr>
        <p:spPr>
          <a:xfrm>
            <a:off x="1522458" y="4201856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/>
          <p:cNvSpPr/>
          <p:nvPr/>
        </p:nvSpPr>
        <p:spPr>
          <a:xfrm>
            <a:off x="2395116" y="3938635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/>
          <p:cNvSpPr/>
          <p:nvPr/>
        </p:nvSpPr>
        <p:spPr>
          <a:xfrm>
            <a:off x="1916905" y="4433799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/>
          <p:cNvSpPr/>
          <p:nvPr/>
        </p:nvSpPr>
        <p:spPr>
          <a:xfrm>
            <a:off x="3754525" y="4065423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/>
          <p:cNvSpPr/>
          <p:nvPr/>
        </p:nvSpPr>
        <p:spPr>
          <a:xfrm>
            <a:off x="4884367" y="4173699"/>
            <a:ext cx="197224" cy="1812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112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Color </a:t>
            </a:r>
            <a:r>
              <a:rPr lang="de-CH" dirty="0" err="1"/>
              <a:t>Categories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Disadvantage</a:t>
            </a:r>
            <a:endParaRPr lang="de-CH" dirty="0"/>
          </a:p>
        </p:txBody>
      </p:sp>
      <p:sp>
        <p:nvSpPr>
          <p:cNvPr id="8" name="Textfeld 7"/>
          <p:cNvSpPr txBox="1"/>
          <p:nvPr/>
        </p:nvSpPr>
        <p:spPr>
          <a:xfrm>
            <a:off x="816022" y="4917070"/>
            <a:ext cx="5181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Problem: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gray</a:t>
            </a:r>
            <a:r>
              <a:rPr lang="de-CH" dirty="0"/>
              <a:t>, </a:t>
            </a:r>
            <a:r>
              <a:rPr lang="de-CH" dirty="0" err="1"/>
              <a:t>white</a:t>
            </a:r>
            <a:r>
              <a:rPr lang="de-CH" dirty="0"/>
              <a:t>, </a:t>
            </a:r>
            <a:r>
              <a:rPr lang="de-CH" dirty="0" err="1"/>
              <a:t>black</a:t>
            </a:r>
            <a:r>
              <a:rPr lang="de-CH" dirty="0"/>
              <a:t>, </a:t>
            </a:r>
            <a:r>
              <a:rPr lang="de-CH" dirty="0" err="1"/>
              <a:t>brown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/>
              <a:t>Solution: </a:t>
            </a:r>
            <a:r>
              <a:rPr lang="en-US" dirty="0"/>
              <a:t>Robert M. Boynton. </a:t>
            </a:r>
            <a:r>
              <a:rPr lang="en-US" dirty="0">
                <a:hlinkClick r:id="rId2"/>
              </a:rPr>
              <a:t>Eleven Colors That Are Almost Never Confused.</a:t>
            </a:r>
            <a:r>
              <a:rPr lang="en-US" dirty="0"/>
              <a:t> In SPIE Proc. #1077 - Human Vision, Visual Processing, and Digital Display, pages 322-332, Bellingham, WA, 1989. SPIE.</a:t>
            </a:r>
            <a:endParaRPr lang="de-CH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2D400D-19B5-40B4-AB5D-F4C4AFB5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616472"/>
            <a:ext cx="2146286" cy="2210890"/>
          </a:xfrm>
          <a:prstGeom prst="rect">
            <a:avLst/>
          </a:prstGeom>
        </p:spPr>
      </p:pic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2DC6C203-852B-4BF6-8C50-B52CC4DDA4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/>
              <a:t>Not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12 </a:t>
            </a:r>
            <a:r>
              <a:rPr lang="de-CH" dirty="0" err="1"/>
              <a:t>color</a:t>
            </a:r>
            <a:r>
              <a:rPr lang="de-CH" dirty="0"/>
              <a:t> </a:t>
            </a:r>
            <a:r>
              <a:rPr lang="de-CH" dirty="0" err="1"/>
              <a:t>categories</a:t>
            </a:r>
            <a:endParaRPr lang="de-CH" dirty="0"/>
          </a:p>
          <a:p>
            <a:r>
              <a:rPr lang="de-CH" dirty="0" err="1"/>
              <a:t>Boynton’s</a:t>
            </a:r>
            <a:r>
              <a:rPr lang="de-CH" dirty="0"/>
              <a:t> </a:t>
            </a:r>
            <a:r>
              <a:rPr lang="de-CH" dirty="0" err="1"/>
              <a:t>colors</a:t>
            </a:r>
            <a:r>
              <a:rPr lang="de-CH" dirty="0"/>
              <a:t>: orange, </a:t>
            </a:r>
            <a:r>
              <a:rPr lang="de-CH" dirty="0" err="1"/>
              <a:t>brown</a:t>
            </a:r>
            <a:r>
              <a:rPr lang="de-CH" dirty="0"/>
              <a:t>, </a:t>
            </a:r>
            <a:r>
              <a:rPr lang="de-CH" dirty="0" err="1"/>
              <a:t>gray</a:t>
            </a:r>
            <a:r>
              <a:rPr lang="de-CH" dirty="0"/>
              <a:t>, pink, </a:t>
            </a:r>
            <a:r>
              <a:rPr lang="de-CH" dirty="0" err="1"/>
              <a:t>magenta</a:t>
            </a:r>
            <a:r>
              <a:rPr lang="de-CH" dirty="0"/>
              <a:t>, </a:t>
            </a:r>
            <a:r>
              <a:rPr lang="de-CH" dirty="0" err="1"/>
              <a:t>yellow</a:t>
            </a:r>
            <a:r>
              <a:rPr lang="de-CH" dirty="0"/>
              <a:t>, </a:t>
            </a:r>
            <a:r>
              <a:rPr lang="de-CH" dirty="0" err="1"/>
              <a:t>green</a:t>
            </a:r>
            <a:r>
              <a:rPr lang="de-CH" dirty="0"/>
              <a:t>, </a:t>
            </a:r>
            <a:r>
              <a:rPr lang="de-CH" dirty="0" err="1"/>
              <a:t>red</a:t>
            </a:r>
            <a:r>
              <a:rPr lang="de-CH" dirty="0"/>
              <a:t>, </a:t>
            </a:r>
            <a:r>
              <a:rPr lang="de-CH" dirty="0" err="1"/>
              <a:t>blue</a:t>
            </a:r>
            <a:r>
              <a:rPr lang="de-CH" dirty="0"/>
              <a:t>, </a:t>
            </a:r>
            <a:r>
              <a:rPr lang="de-CH" dirty="0" err="1"/>
              <a:t>white</a:t>
            </a:r>
            <a:r>
              <a:rPr lang="de-CH" dirty="0"/>
              <a:t>, </a:t>
            </a:r>
            <a:r>
              <a:rPr lang="de-CH" dirty="0" err="1"/>
              <a:t>black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8730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Basic Color </a:t>
            </a:r>
            <a:r>
              <a:rPr lang="de-CH" dirty="0" err="1"/>
              <a:t>Categories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Color </a:t>
            </a:r>
            <a:r>
              <a:rPr lang="de-CH" dirty="0" err="1"/>
              <a:t>Classification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4428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3" y="268941"/>
            <a:ext cx="3373350" cy="6311153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6610344" y="6395428"/>
            <a:ext cx="5581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https://www.w3.org/wiki/CSS/Properties/color/keywords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84" y="630609"/>
            <a:ext cx="4276725" cy="35528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02024" y="4464424"/>
            <a:ext cx="405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Basic Colors, </a:t>
            </a:r>
            <a:r>
              <a:rPr lang="de-CH" dirty="0" err="1"/>
              <a:t>Itten</a:t>
            </a:r>
            <a:r>
              <a:rPr lang="de-CH" dirty="0"/>
              <a:t> p. 22</a:t>
            </a:r>
          </a:p>
          <a:p>
            <a:r>
              <a:rPr lang="de-CH" dirty="0"/>
              <a:t>6 </a:t>
            </a:r>
            <a:r>
              <a:rPr lang="de-CH" dirty="0" err="1"/>
              <a:t>colors</a:t>
            </a:r>
            <a:r>
              <a:rPr lang="de-CH" dirty="0"/>
              <a:t>: https://colorthesaurus.epfl.ch/</a:t>
            </a:r>
          </a:p>
          <a:p>
            <a:r>
              <a:rPr lang="de-CH" dirty="0" err="1"/>
              <a:t>Red</a:t>
            </a:r>
            <a:r>
              <a:rPr lang="de-CH" dirty="0"/>
              <a:t>, orange, </a:t>
            </a:r>
            <a:r>
              <a:rPr lang="de-CH" dirty="0" err="1"/>
              <a:t>yellow</a:t>
            </a:r>
            <a:r>
              <a:rPr lang="de-CH" dirty="0"/>
              <a:t>, </a:t>
            </a:r>
            <a:r>
              <a:rPr lang="de-CH" dirty="0" err="1"/>
              <a:t>green</a:t>
            </a:r>
            <a:r>
              <a:rPr lang="de-CH" dirty="0"/>
              <a:t>, </a:t>
            </a:r>
            <a:r>
              <a:rPr lang="de-CH" dirty="0" err="1"/>
              <a:t>blue</a:t>
            </a:r>
            <a:r>
              <a:rPr lang="de-CH" dirty="0"/>
              <a:t>, </a:t>
            </a:r>
            <a:r>
              <a:rPr lang="de-CH" dirty="0" err="1"/>
              <a:t>violet</a:t>
            </a:r>
            <a:r>
              <a:rPr lang="de-CH" dirty="0"/>
              <a:t> 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10344" y="5867417"/>
            <a:ext cx="141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16 </a:t>
            </a:r>
            <a:r>
              <a:rPr lang="de-CH" dirty="0" err="1"/>
              <a:t>colors</a:t>
            </a:r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253" y="1169124"/>
            <a:ext cx="2525525" cy="24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2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502024" y="6210762"/>
            <a:ext cx="405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Basic Colors, </a:t>
            </a:r>
            <a:r>
              <a:rPr lang="de-CH" dirty="0" err="1"/>
              <a:t>Itten</a:t>
            </a:r>
            <a:r>
              <a:rPr lang="de-CH" dirty="0"/>
              <a:t> p. 16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" y="333473"/>
            <a:ext cx="4392705" cy="57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4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Color Thesaurus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742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3D625-4E74-40FF-ABCF-40874948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340EC7-D855-4509-BF07-EF9E38C11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37" y="243605"/>
            <a:ext cx="6592421" cy="66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95544" y="6210762"/>
            <a:ext cx="30875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Lindner</a:t>
            </a:r>
          </a:p>
          <a:p>
            <a:r>
              <a:rPr lang="de-CH" dirty="0"/>
              <a:t>https://colorthesaurus.epfl.ch/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942975"/>
            <a:ext cx="104965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53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195544" y="6210762"/>
            <a:ext cx="3929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2"/>
              </a:rPr>
              <a:t>Dimitris </a:t>
            </a:r>
            <a:r>
              <a:rPr lang="de-CH" dirty="0" err="1">
                <a:hlinkClick r:id="rId2"/>
              </a:rPr>
              <a:t>Mylonas</a:t>
            </a:r>
            <a:endParaRPr lang="de-CH" dirty="0"/>
          </a:p>
          <a:p>
            <a:r>
              <a:rPr lang="de-CH" dirty="0"/>
              <a:t>https://colornaming.net/#colour-namer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41" y="259142"/>
            <a:ext cx="6964736" cy="51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0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7F2F7-6384-44E8-AA6A-E2BC4A53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Make</a:t>
            </a:r>
            <a:r>
              <a:rPr lang="de-CH" dirty="0"/>
              <a:t> a Color Palette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EB8679E-C7E1-4D87-AC62-3E9FE03C1CF4}"/>
              </a:ext>
            </a:extLst>
          </p:cNvPr>
          <p:cNvSpPr/>
          <p:nvPr/>
        </p:nvSpPr>
        <p:spPr>
          <a:xfrm>
            <a:off x="838200" y="1406656"/>
            <a:ext cx="3736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2"/>
              </a:rPr>
              <a:t>https://medialab.github.io/iwanthue/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911A3C-BBA2-4A5F-BC38-B0515ED32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76" y="2084608"/>
            <a:ext cx="9395534" cy="410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1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61316-1463-404B-B417-B503B277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 Optimum 16 CPs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55D079-D72C-4644-9F53-A30A55712F2E}"/>
              </a:ext>
            </a:extLst>
          </p:cNvPr>
          <p:cNvSpPr/>
          <p:nvPr/>
        </p:nvSpPr>
        <p:spPr>
          <a:xfrm>
            <a:off x="696096" y="1587464"/>
            <a:ext cx="529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2"/>
              </a:rPr>
              <a:t>http://alumni.media.mit.edu/~wad/color/palette.html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744053-81A0-40E2-B57E-1E95EDA8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21" y="2107205"/>
            <a:ext cx="9244614" cy="438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3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7F421-D567-497E-8A15-F3F84E1B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A816B7B-08B7-4897-89BE-1A877F91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1795462"/>
            <a:ext cx="6847354" cy="49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42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98404-816E-485C-9381-4E4AFF15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7A589B-EFB2-4C3D-8259-42F636AD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1902"/>
            <a:ext cx="4514850" cy="52673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051AA2F-B68F-454F-9E95-05C97816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7" y="2286748"/>
            <a:ext cx="5545625" cy="42285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CBE9A1-9A9B-461A-A7C6-E4CD01DD2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515287"/>
            <a:ext cx="4514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DCACD-0467-4282-8067-9379DC41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DBD605-94EA-4C47-9A2E-B34B4289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509587"/>
            <a:ext cx="45148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9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B5260-961E-461F-A533-BBF34422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9F56896-3290-4805-9A32-034C7A5B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676" y="1206644"/>
            <a:ext cx="4977653" cy="496382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8B169F8-955E-4EA2-B37B-7D2BA57D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5" y="1690688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9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1E125-6271-4CC8-95F7-828BEA35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480782-946A-487C-82CD-CF990B70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93" y="1930960"/>
            <a:ext cx="4514850" cy="44767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6663C12-7662-43C7-AB9C-1746A883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042819" cy="49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9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23156-B96B-487C-A35A-20940E30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8B8FD8-6300-4DA8-AC69-D8B6C028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5292"/>
            <a:ext cx="4514850" cy="42100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0431727-0641-4757-B085-FB8F4A97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5292"/>
            <a:ext cx="4824133" cy="43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2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Microsoft Office PowerPoint</Application>
  <PresentationFormat>Widescreen</PresentationFormat>
  <Paragraphs>174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Color Wheel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RGB vs. HSV</vt:lpstr>
      <vt:lpstr>RGB</vt:lpstr>
      <vt:lpstr>HSV = HSB / HSL</vt:lpstr>
      <vt:lpstr>HSV color wheel in 30°-steps on hue wheel</vt:lpstr>
      <vt:lpstr>PowerPoint Presentation</vt:lpstr>
      <vt:lpstr>HSV Color Wheel: Center + Range detection</vt:lpstr>
      <vt:lpstr>HSV Color Wheel: Center + Range detection</vt:lpstr>
      <vt:lpstr>LCH(ab) Color Wheel: Center + Range detection</vt:lpstr>
      <vt:lpstr>Color Wheel: Range detection</vt:lpstr>
      <vt:lpstr>PowerPoint Presentation</vt:lpstr>
      <vt:lpstr>PowerPoint Presentation</vt:lpstr>
      <vt:lpstr>HSV color wheel</vt:lpstr>
      <vt:lpstr>Conversion LAB to LCH </vt:lpstr>
      <vt:lpstr>L*a*b color wheel</vt:lpstr>
      <vt:lpstr>Color Categories</vt:lpstr>
      <vt:lpstr>Basic Color Categories</vt:lpstr>
      <vt:lpstr>PowerPoint Presentation</vt:lpstr>
      <vt:lpstr>PowerPoint Presentation</vt:lpstr>
      <vt:lpstr>Color Thesaurus</vt:lpstr>
      <vt:lpstr>PowerPoint Presentation</vt:lpstr>
      <vt:lpstr>PowerPoint Presentation</vt:lpstr>
      <vt:lpstr>Make a Color Palette</vt:lpstr>
      <vt:lpstr>An Optimum 16 CPs</vt:lpstr>
    </vt:vector>
  </TitlesOfParts>
  <Company>University of Zurich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Wheel</dc:title>
  <dc:creator>Linda Samsinger (lsamsi)</dc:creator>
  <cp:lastModifiedBy>Linda Samsinger (lsamsi)</cp:lastModifiedBy>
  <cp:revision>112</cp:revision>
  <dcterms:created xsi:type="dcterms:W3CDTF">2020-03-19T16:18:39Z</dcterms:created>
  <dcterms:modified xsi:type="dcterms:W3CDTF">2020-04-22T08:33:04Z</dcterms:modified>
</cp:coreProperties>
</file>